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AR"/>
          </a:p>
        </p:txBody>
      </p:sp>
      <p:sp>
        <p:nvSpPr>
          <p:cNvPr id="4" name="Marcador de fecha 3"/>
          <p:cNvSpPr>
            <a:spLocks noGrp="1"/>
          </p:cNvSpPr>
          <p:nvPr>
            <p:ph type="dt" sz="half" idx="10"/>
          </p:nvPr>
        </p:nvSpPr>
        <p:spPr/>
        <p:txBody>
          <a:bodyPr/>
          <a:lstStyle/>
          <a:p>
            <a:fld id="{C5981E94-24F5-4A0E-8C28-7D72E8F8AF15}" type="datetimeFigureOut">
              <a:rPr lang="es-AR" smtClean="0"/>
              <a:t>11/4/2020</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30259D25-B1C2-4BC0-9C85-332F11D1DE61}" type="slidenum">
              <a:rPr lang="es-AR" smtClean="0"/>
              <a:t>‹Nº›</a:t>
            </a:fld>
            <a:endParaRPr lang="es-AR"/>
          </a:p>
        </p:txBody>
      </p:sp>
    </p:spTree>
    <p:extLst>
      <p:ext uri="{BB962C8B-B14F-4D97-AF65-F5344CB8AC3E}">
        <p14:creationId xmlns:p14="http://schemas.microsoft.com/office/powerpoint/2010/main" val="3679473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C5981E94-24F5-4A0E-8C28-7D72E8F8AF15}" type="datetimeFigureOut">
              <a:rPr lang="es-AR" smtClean="0"/>
              <a:t>11/4/2020</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30259D25-B1C2-4BC0-9C85-332F11D1DE61}" type="slidenum">
              <a:rPr lang="es-AR" smtClean="0"/>
              <a:t>‹Nº›</a:t>
            </a:fld>
            <a:endParaRPr lang="es-AR"/>
          </a:p>
        </p:txBody>
      </p:sp>
    </p:spTree>
    <p:extLst>
      <p:ext uri="{BB962C8B-B14F-4D97-AF65-F5344CB8AC3E}">
        <p14:creationId xmlns:p14="http://schemas.microsoft.com/office/powerpoint/2010/main" val="2539663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C5981E94-24F5-4A0E-8C28-7D72E8F8AF15}" type="datetimeFigureOut">
              <a:rPr lang="es-AR" smtClean="0"/>
              <a:t>11/4/2020</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30259D25-B1C2-4BC0-9C85-332F11D1DE61}" type="slidenum">
              <a:rPr lang="es-AR" smtClean="0"/>
              <a:t>‹Nº›</a:t>
            </a:fld>
            <a:endParaRPr lang="es-AR"/>
          </a:p>
        </p:txBody>
      </p:sp>
    </p:spTree>
    <p:extLst>
      <p:ext uri="{BB962C8B-B14F-4D97-AF65-F5344CB8AC3E}">
        <p14:creationId xmlns:p14="http://schemas.microsoft.com/office/powerpoint/2010/main" val="1506540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C5981E94-24F5-4A0E-8C28-7D72E8F8AF15}" type="datetimeFigureOut">
              <a:rPr lang="es-AR" smtClean="0"/>
              <a:t>11/4/2020</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30259D25-B1C2-4BC0-9C85-332F11D1DE61}" type="slidenum">
              <a:rPr lang="es-AR" smtClean="0"/>
              <a:t>‹Nº›</a:t>
            </a:fld>
            <a:endParaRPr lang="es-AR"/>
          </a:p>
        </p:txBody>
      </p:sp>
    </p:spTree>
    <p:extLst>
      <p:ext uri="{BB962C8B-B14F-4D97-AF65-F5344CB8AC3E}">
        <p14:creationId xmlns:p14="http://schemas.microsoft.com/office/powerpoint/2010/main" val="1005752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C5981E94-24F5-4A0E-8C28-7D72E8F8AF15}" type="datetimeFigureOut">
              <a:rPr lang="es-AR" smtClean="0"/>
              <a:t>11/4/2020</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30259D25-B1C2-4BC0-9C85-332F11D1DE61}" type="slidenum">
              <a:rPr lang="es-AR" smtClean="0"/>
              <a:t>‹Nº›</a:t>
            </a:fld>
            <a:endParaRPr lang="es-AR"/>
          </a:p>
        </p:txBody>
      </p:sp>
    </p:spTree>
    <p:extLst>
      <p:ext uri="{BB962C8B-B14F-4D97-AF65-F5344CB8AC3E}">
        <p14:creationId xmlns:p14="http://schemas.microsoft.com/office/powerpoint/2010/main" val="1996512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fecha 4"/>
          <p:cNvSpPr>
            <a:spLocks noGrp="1"/>
          </p:cNvSpPr>
          <p:nvPr>
            <p:ph type="dt" sz="half" idx="10"/>
          </p:nvPr>
        </p:nvSpPr>
        <p:spPr/>
        <p:txBody>
          <a:bodyPr/>
          <a:lstStyle/>
          <a:p>
            <a:fld id="{C5981E94-24F5-4A0E-8C28-7D72E8F8AF15}" type="datetimeFigureOut">
              <a:rPr lang="es-AR" smtClean="0"/>
              <a:t>11/4/2020</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30259D25-B1C2-4BC0-9C85-332F11D1DE61}" type="slidenum">
              <a:rPr lang="es-AR" smtClean="0"/>
              <a:t>‹Nº›</a:t>
            </a:fld>
            <a:endParaRPr lang="es-AR"/>
          </a:p>
        </p:txBody>
      </p:sp>
    </p:spTree>
    <p:extLst>
      <p:ext uri="{BB962C8B-B14F-4D97-AF65-F5344CB8AC3E}">
        <p14:creationId xmlns:p14="http://schemas.microsoft.com/office/powerpoint/2010/main" val="2639447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Marcador de fecha 6"/>
          <p:cNvSpPr>
            <a:spLocks noGrp="1"/>
          </p:cNvSpPr>
          <p:nvPr>
            <p:ph type="dt" sz="half" idx="10"/>
          </p:nvPr>
        </p:nvSpPr>
        <p:spPr/>
        <p:txBody>
          <a:bodyPr/>
          <a:lstStyle/>
          <a:p>
            <a:fld id="{C5981E94-24F5-4A0E-8C28-7D72E8F8AF15}" type="datetimeFigureOut">
              <a:rPr lang="es-AR" smtClean="0"/>
              <a:t>11/4/2020</a:t>
            </a:fld>
            <a:endParaRPr lang="es-AR"/>
          </a:p>
        </p:txBody>
      </p:sp>
      <p:sp>
        <p:nvSpPr>
          <p:cNvPr id="8" name="Marcador de pie de página 7"/>
          <p:cNvSpPr>
            <a:spLocks noGrp="1"/>
          </p:cNvSpPr>
          <p:nvPr>
            <p:ph type="ftr" sz="quarter" idx="11"/>
          </p:nvPr>
        </p:nvSpPr>
        <p:spPr/>
        <p:txBody>
          <a:bodyPr/>
          <a:lstStyle/>
          <a:p>
            <a:endParaRPr lang="es-AR"/>
          </a:p>
        </p:txBody>
      </p:sp>
      <p:sp>
        <p:nvSpPr>
          <p:cNvPr id="9" name="Marcador de número de diapositiva 8"/>
          <p:cNvSpPr>
            <a:spLocks noGrp="1"/>
          </p:cNvSpPr>
          <p:nvPr>
            <p:ph type="sldNum" sz="quarter" idx="12"/>
          </p:nvPr>
        </p:nvSpPr>
        <p:spPr/>
        <p:txBody>
          <a:bodyPr/>
          <a:lstStyle/>
          <a:p>
            <a:fld id="{30259D25-B1C2-4BC0-9C85-332F11D1DE61}" type="slidenum">
              <a:rPr lang="es-AR" smtClean="0"/>
              <a:t>‹Nº›</a:t>
            </a:fld>
            <a:endParaRPr lang="es-AR"/>
          </a:p>
        </p:txBody>
      </p:sp>
    </p:spTree>
    <p:extLst>
      <p:ext uri="{BB962C8B-B14F-4D97-AF65-F5344CB8AC3E}">
        <p14:creationId xmlns:p14="http://schemas.microsoft.com/office/powerpoint/2010/main" val="511574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fecha 2"/>
          <p:cNvSpPr>
            <a:spLocks noGrp="1"/>
          </p:cNvSpPr>
          <p:nvPr>
            <p:ph type="dt" sz="half" idx="10"/>
          </p:nvPr>
        </p:nvSpPr>
        <p:spPr/>
        <p:txBody>
          <a:bodyPr/>
          <a:lstStyle/>
          <a:p>
            <a:fld id="{C5981E94-24F5-4A0E-8C28-7D72E8F8AF15}" type="datetimeFigureOut">
              <a:rPr lang="es-AR" smtClean="0"/>
              <a:t>11/4/2020</a:t>
            </a:fld>
            <a:endParaRPr lang="es-AR"/>
          </a:p>
        </p:txBody>
      </p:sp>
      <p:sp>
        <p:nvSpPr>
          <p:cNvPr id="4" name="Marcador de pie de página 3"/>
          <p:cNvSpPr>
            <a:spLocks noGrp="1"/>
          </p:cNvSpPr>
          <p:nvPr>
            <p:ph type="ftr" sz="quarter" idx="11"/>
          </p:nvPr>
        </p:nvSpPr>
        <p:spPr/>
        <p:txBody>
          <a:bodyPr/>
          <a:lstStyle/>
          <a:p>
            <a:endParaRPr lang="es-AR"/>
          </a:p>
        </p:txBody>
      </p:sp>
      <p:sp>
        <p:nvSpPr>
          <p:cNvPr id="5" name="Marcador de número de diapositiva 4"/>
          <p:cNvSpPr>
            <a:spLocks noGrp="1"/>
          </p:cNvSpPr>
          <p:nvPr>
            <p:ph type="sldNum" sz="quarter" idx="12"/>
          </p:nvPr>
        </p:nvSpPr>
        <p:spPr/>
        <p:txBody>
          <a:bodyPr/>
          <a:lstStyle/>
          <a:p>
            <a:fld id="{30259D25-B1C2-4BC0-9C85-332F11D1DE61}" type="slidenum">
              <a:rPr lang="es-AR" smtClean="0"/>
              <a:t>‹Nº›</a:t>
            </a:fld>
            <a:endParaRPr lang="es-AR"/>
          </a:p>
        </p:txBody>
      </p:sp>
    </p:spTree>
    <p:extLst>
      <p:ext uri="{BB962C8B-B14F-4D97-AF65-F5344CB8AC3E}">
        <p14:creationId xmlns:p14="http://schemas.microsoft.com/office/powerpoint/2010/main" val="4235646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5981E94-24F5-4A0E-8C28-7D72E8F8AF15}" type="datetimeFigureOut">
              <a:rPr lang="es-AR" smtClean="0"/>
              <a:t>11/4/2020</a:t>
            </a:fld>
            <a:endParaRPr lang="es-AR"/>
          </a:p>
        </p:txBody>
      </p:sp>
      <p:sp>
        <p:nvSpPr>
          <p:cNvPr id="3" name="Marcador de pie de página 2"/>
          <p:cNvSpPr>
            <a:spLocks noGrp="1"/>
          </p:cNvSpPr>
          <p:nvPr>
            <p:ph type="ftr" sz="quarter" idx="11"/>
          </p:nvPr>
        </p:nvSpPr>
        <p:spPr/>
        <p:txBody>
          <a:bodyPr/>
          <a:lstStyle/>
          <a:p>
            <a:endParaRPr lang="es-AR"/>
          </a:p>
        </p:txBody>
      </p:sp>
      <p:sp>
        <p:nvSpPr>
          <p:cNvPr id="4" name="Marcador de número de diapositiva 3"/>
          <p:cNvSpPr>
            <a:spLocks noGrp="1"/>
          </p:cNvSpPr>
          <p:nvPr>
            <p:ph type="sldNum" sz="quarter" idx="12"/>
          </p:nvPr>
        </p:nvSpPr>
        <p:spPr/>
        <p:txBody>
          <a:bodyPr/>
          <a:lstStyle/>
          <a:p>
            <a:fld id="{30259D25-B1C2-4BC0-9C85-332F11D1DE61}" type="slidenum">
              <a:rPr lang="es-AR" smtClean="0"/>
              <a:t>‹Nº›</a:t>
            </a:fld>
            <a:endParaRPr lang="es-AR"/>
          </a:p>
        </p:txBody>
      </p:sp>
    </p:spTree>
    <p:extLst>
      <p:ext uri="{BB962C8B-B14F-4D97-AF65-F5344CB8AC3E}">
        <p14:creationId xmlns:p14="http://schemas.microsoft.com/office/powerpoint/2010/main" val="4170032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C5981E94-24F5-4A0E-8C28-7D72E8F8AF15}" type="datetimeFigureOut">
              <a:rPr lang="es-AR" smtClean="0"/>
              <a:t>11/4/2020</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30259D25-B1C2-4BC0-9C85-332F11D1DE61}" type="slidenum">
              <a:rPr lang="es-AR" smtClean="0"/>
              <a:t>‹Nº›</a:t>
            </a:fld>
            <a:endParaRPr lang="es-AR"/>
          </a:p>
        </p:txBody>
      </p:sp>
    </p:spTree>
    <p:extLst>
      <p:ext uri="{BB962C8B-B14F-4D97-AF65-F5344CB8AC3E}">
        <p14:creationId xmlns:p14="http://schemas.microsoft.com/office/powerpoint/2010/main" val="2002787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C5981E94-24F5-4A0E-8C28-7D72E8F8AF15}" type="datetimeFigureOut">
              <a:rPr lang="es-AR" smtClean="0"/>
              <a:t>11/4/2020</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30259D25-B1C2-4BC0-9C85-332F11D1DE61}" type="slidenum">
              <a:rPr lang="es-AR" smtClean="0"/>
              <a:t>‹Nº›</a:t>
            </a:fld>
            <a:endParaRPr lang="es-AR"/>
          </a:p>
        </p:txBody>
      </p:sp>
    </p:spTree>
    <p:extLst>
      <p:ext uri="{BB962C8B-B14F-4D97-AF65-F5344CB8AC3E}">
        <p14:creationId xmlns:p14="http://schemas.microsoft.com/office/powerpoint/2010/main" val="731492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981E94-24F5-4A0E-8C28-7D72E8F8AF15}" type="datetimeFigureOut">
              <a:rPr lang="es-AR" smtClean="0"/>
              <a:t>11/4/2020</a:t>
            </a:fld>
            <a:endParaRPr lang="es-A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259D25-B1C2-4BC0-9C85-332F11D1DE61}" type="slidenum">
              <a:rPr lang="es-AR" smtClean="0"/>
              <a:t>‹Nº›</a:t>
            </a:fld>
            <a:endParaRPr lang="es-AR"/>
          </a:p>
        </p:txBody>
      </p:sp>
    </p:spTree>
    <p:extLst>
      <p:ext uri="{BB962C8B-B14F-4D97-AF65-F5344CB8AC3E}">
        <p14:creationId xmlns:p14="http://schemas.microsoft.com/office/powerpoint/2010/main" val="4071921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AR" sz="4400" dirty="0" smtClean="0">
                <a:latin typeface="Algerian" panose="04020705040A02060702" pitchFamily="82" charset="0"/>
              </a:rPr>
              <a:t>Los limites y las fronteras </a:t>
            </a:r>
            <a:endParaRPr lang="es-AR" sz="4400" dirty="0">
              <a:latin typeface="Algerian" panose="04020705040A02060702" pitchFamily="82" charset="0"/>
            </a:endParaRPr>
          </a:p>
        </p:txBody>
      </p:sp>
      <p:sp>
        <p:nvSpPr>
          <p:cNvPr id="3" name="Subtítulo 2"/>
          <p:cNvSpPr>
            <a:spLocks noGrp="1"/>
          </p:cNvSpPr>
          <p:nvPr>
            <p:ph type="subTitle" idx="1"/>
          </p:nvPr>
        </p:nvSpPr>
        <p:spPr>
          <a:xfrm>
            <a:off x="1961882" y="3992450"/>
            <a:ext cx="7800304" cy="1007772"/>
          </a:xfrm>
        </p:spPr>
        <p:txBody>
          <a:bodyPr/>
          <a:lstStyle/>
          <a:p>
            <a:r>
              <a:rPr lang="es-AR" dirty="0" smtClean="0"/>
              <a:t>Las divisiones de América </a:t>
            </a:r>
            <a:endParaRPr lang="es-AR" dirty="0"/>
          </a:p>
        </p:txBody>
      </p:sp>
    </p:spTree>
    <p:extLst>
      <p:ext uri="{BB962C8B-B14F-4D97-AF65-F5344CB8AC3E}">
        <p14:creationId xmlns:p14="http://schemas.microsoft.com/office/powerpoint/2010/main" val="447399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7577" y="309093"/>
            <a:ext cx="2184042" cy="2184042"/>
          </a:xfrm>
          <a:prstGeom prst="rect">
            <a:avLst/>
          </a:prstGeom>
        </p:spPr>
      </p:pic>
      <p:graphicFrame>
        <p:nvGraphicFramePr>
          <p:cNvPr id="6" name="Tabla 5"/>
          <p:cNvGraphicFramePr>
            <a:graphicFrameLocks noGrp="1"/>
          </p:cNvGraphicFramePr>
          <p:nvPr>
            <p:extLst>
              <p:ext uri="{D42A27DB-BD31-4B8C-83A1-F6EECF244321}">
                <p14:modId xmlns:p14="http://schemas.microsoft.com/office/powerpoint/2010/main" val="3978087659"/>
              </p:ext>
            </p:extLst>
          </p:nvPr>
        </p:nvGraphicFramePr>
        <p:xfrm>
          <a:off x="2704563" y="719665"/>
          <a:ext cx="9234152" cy="5784166"/>
        </p:xfrm>
        <a:graphic>
          <a:graphicData uri="http://schemas.openxmlformats.org/drawingml/2006/table">
            <a:tbl>
              <a:tblPr firstRow="1" bandRow="1">
                <a:tableStyleId>{5C22544A-7EE6-4342-B048-85BDC9FD1C3A}</a:tableStyleId>
              </a:tblPr>
              <a:tblGrid>
                <a:gridCol w="9234152"/>
              </a:tblGrid>
              <a:tr h="5784166">
                <a:tc>
                  <a:txBody>
                    <a:bodyPr/>
                    <a:lstStyle/>
                    <a:p>
                      <a:endParaRPr lang="es-AR" dirty="0" smtClean="0"/>
                    </a:p>
                    <a:p>
                      <a:r>
                        <a:rPr lang="es-AR" dirty="0" smtClean="0"/>
                        <a:t>Los límites:</a:t>
                      </a:r>
                      <a:r>
                        <a:rPr lang="es-AR" baseline="0" dirty="0" smtClean="0"/>
                        <a:t> </a:t>
                      </a:r>
                    </a:p>
                    <a:p>
                      <a:endParaRPr lang="es-AR" baseline="0" dirty="0" smtClean="0"/>
                    </a:p>
                    <a:p>
                      <a:endParaRPr lang="es-AR" baseline="0" dirty="0" smtClean="0"/>
                    </a:p>
                    <a:p>
                      <a:endParaRPr lang="es-AR" baseline="0" dirty="0" smtClean="0"/>
                    </a:p>
                    <a:p>
                      <a:endParaRPr lang="es-AR" baseline="0" dirty="0" smtClean="0"/>
                    </a:p>
                    <a:p>
                      <a:endParaRPr lang="es-AR" baseline="0" dirty="0" smtClean="0"/>
                    </a:p>
                    <a:p>
                      <a:endParaRPr lang="es-AR" baseline="0" dirty="0" smtClean="0"/>
                    </a:p>
                    <a:p>
                      <a:endParaRPr lang="es-AR" baseline="0" dirty="0" smtClean="0"/>
                    </a:p>
                    <a:p>
                      <a:r>
                        <a:rPr lang="es-AR" baseline="0" dirty="0" smtClean="0"/>
                        <a:t>Las fronteras: </a:t>
                      </a:r>
                    </a:p>
                    <a:p>
                      <a:endParaRPr lang="es-AR" baseline="0" dirty="0" smtClean="0"/>
                    </a:p>
                    <a:p>
                      <a:endParaRPr lang="es-AR" baseline="0" dirty="0" smtClean="0"/>
                    </a:p>
                    <a:p>
                      <a:r>
                        <a:rPr lang="es-AR" baseline="0" dirty="0" smtClean="0"/>
                        <a:t>      </a:t>
                      </a:r>
                      <a:endParaRPr lang="es-AR" dirty="0"/>
                    </a:p>
                  </a:txBody>
                  <a:tcPr/>
                </a:tc>
              </a:tr>
            </a:tbl>
          </a:graphicData>
        </a:graphic>
      </p:graphicFrame>
      <p:pic>
        <p:nvPicPr>
          <p:cNvPr id="7" name="Imagen 6"/>
          <p:cNvPicPr>
            <a:picLocks noChangeAspect="1"/>
          </p:cNvPicPr>
          <p:nvPr/>
        </p:nvPicPr>
        <p:blipFill rotWithShape="1">
          <a:blip r:embed="rId3"/>
          <a:srcRect b="57287"/>
          <a:stretch/>
        </p:blipFill>
        <p:spPr>
          <a:xfrm>
            <a:off x="3238500" y="1285875"/>
            <a:ext cx="8094908" cy="1830812"/>
          </a:xfrm>
          <a:prstGeom prst="rect">
            <a:avLst/>
          </a:prstGeom>
        </p:spPr>
      </p:pic>
      <p:pic>
        <p:nvPicPr>
          <p:cNvPr id="8" name="Imagen 7"/>
          <p:cNvPicPr>
            <a:picLocks noChangeAspect="1"/>
          </p:cNvPicPr>
          <p:nvPr/>
        </p:nvPicPr>
        <p:blipFill rotWithShape="1">
          <a:blip r:embed="rId4"/>
          <a:srcRect b="59690"/>
          <a:stretch/>
        </p:blipFill>
        <p:spPr>
          <a:xfrm>
            <a:off x="3238500" y="3719982"/>
            <a:ext cx="8262333" cy="1727780"/>
          </a:xfrm>
          <a:prstGeom prst="rect">
            <a:avLst/>
          </a:prstGeom>
        </p:spPr>
      </p:pic>
    </p:spTree>
    <p:extLst>
      <p:ext uri="{BB962C8B-B14F-4D97-AF65-F5344CB8AC3E}">
        <p14:creationId xmlns:p14="http://schemas.microsoft.com/office/powerpoint/2010/main" val="2180831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756148930"/>
              </p:ext>
            </p:extLst>
          </p:nvPr>
        </p:nvGraphicFramePr>
        <p:xfrm>
          <a:off x="296214" y="386367"/>
          <a:ext cx="11449318" cy="6065948"/>
        </p:xfrm>
        <a:graphic>
          <a:graphicData uri="http://schemas.openxmlformats.org/drawingml/2006/table">
            <a:tbl>
              <a:tblPr firstRow="1" bandRow="1">
                <a:tableStyleId>{F5AB1C69-6EDB-4FF4-983F-18BD219EF322}</a:tableStyleId>
              </a:tblPr>
              <a:tblGrid>
                <a:gridCol w="11449318"/>
              </a:tblGrid>
              <a:tr h="6065948">
                <a:tc>
                  <a:txBody>
                    <a:bodyPr/>
                    <a:lstStyle/>
                    <a:p>
                      <a:endParaRPr lang="es-AR" dirty="0"/>
                    </a:p>
                  </a:txBody>
                  <a:tcPr/>
                </a:tc>
              </a:tr>
            </a:tbl>
          </a:graphicData>
        </a:graphic>
      </p:graphicFrame>
      <p:pic>
        <p:nvPicPr>
          <p:cNvPr id="3" name="Imagen 2"/>
          <p:cNvPicPr>
            <a:picLocks noChangeAspect="1"/>
          </p:cNvPicPr>
          <p:nvPr/>
        </p:nvPicPr>
        <p:blipFill rotWithShape="1">
          <a:blip r:embed="rId2"/>
          <a:srcRect b="46523"/>
          <a:stretch/>
        </p:blipFill>
        <p:spPr>
          <a:xfrm>
            <a:off x="729803" y="940159"/>
            <a:ext cx="10487696" cy="4507604"/>
          </a:xfrm>
          <a:prstGeom prst="rect">
            <a:avLst/>
          </a:prstGeom>
        </p:spPr>
      </p:pic>
    </p:spTree>
    <p:extLst>
      <p:ext uri="{BB962C8B-B14F-4D97-AF65-F5344CB8AC3E}">
        <p14:creationId xmlns:p14="http://schemas.microsoft.com/office/powerpoint/2010/main" val="2836583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183" y="0"/>
            <a:ext cx="4855336" cy="6858000"/>
          </a:xfrm>
          <a:prstGeom prst="rect">
            <a:avLst/>
          </a:prstGeom>
        </p:spPr>
      </p:pic>
      <p:graphicFrame>
        <p:nvGraphicFramePr>
          <p:cNvPr id="4" name="Tabla 3"/>
          <p:cNvGraphicFramePr>
            <a:graphicFrameLocks noGrp="1"/>
          </p:cNvGraphicFramePr>
          <p:nvPr>
            <p:extLst>
              <p:ext uri="{D42A27DB-BD31-4B8C-83A1-F6EECF244321}">
                <p14:modId xmlns:p14="http://schemas.microsoft.com/office/powerpoint/2010/main" val="2917651507"/>
              </p:ext>
            </p:extLst>
          </p:nvPr>
        </p:nvGraphicFramePr>
        <p:xfrm>
          <a:off x="5280337" y="425004"/>
          <a:ext cx="6478073" cy="3477296"/>
        </p:xfrm>
        <a:graphic>
          <a:graphicData uri="http://schemas.openxmlformats.org/drawingml/2006/table">
            <a:tbl>
              <a:tblPr firstRow="1" bandRow="1">
                <a:tableStyleId>{F5AB1C69-6EDB-4FF4-983F-18BD219EF322}</a:tableStyleId>
              </a:tblPr>
              <a:tblGrid>
                <a:gridCol w="6478073"/>
              </a:tblGrid>
              <a:tr h="3477296">
                <a:tc>
                  <a:txBody>
                    <a:bodyPr/>
                    <a:lstStyle/>
                    <a:p>
                      <a:r>
                        <a:rPr lang="es-AR" sz="2400" dirty="0" smtClean="0"/>
                        <a:t>El continente americano presenta en numerosos territorios limites que se encuentran establecidos por elementos naturales, como en el caso de Argentina y chile</a:t>
                      </a:r>
                      <a:r>
                        <a:rPr lang="es-AR" sz="2400" baseline="0" dirty="0" smtClean="0"/>
                        <a:t> ( cordillera de los Andes); México y Guatemala (corresponde a los ríos Usumacinta y Suchiate) </a:t>
                      </a:r>
                    </a:p>
                    <a:p>
                      <a:r>
                        <a:rPr lang="es-AR" sz="2400" dirty="0" smtClean="0"/>
                        <a:t>La frontera entre Ecuador</a:t>
                      </a:r>
                      <a:r>
                        <a:rPr lang="es-AR" sz="2400" baseline="0" dirty="0" smtClean="0"/>
                        <a:t>  y</a:t>
                      </a:r>
                      <a:r>
                        <a:rPr lang="es-AR" sz="2400" dirty="0" smtClean="0"/>
                        <a:t> Perú se</a:t>
                      </a:r>
                      <a:r>
                        <a:rPr lang="es-AR" sz="2400" baseline="0" dirty="0" smtClean="0"/>
                        <a:t> establece por</a:t>
                      </a:r>
                    </a:p>
                    <a:p>
                      <a:r>
                        <a:rPr lang="es-AR" sz="2400" baseline="0" dirty="0" smtClean="0"/>
                        <a:t>líneas geodésicas  en algunos tramos.</a:t>
                      </a:r>
                    </a:p>
                    <a:p>
                      <a:endParaRPr lang="es-AR" sz="2400" dirty="0"/>
                    </a:p>
                  </a:txBody>
                  <a:tcPr/>
                </a:tc>
              </a:tr>
            </a:tbl>
          </a:graphicData>
        </a:graphic>
      </p:graphicFrame>
    </p:spTree>
    <p:extLst>
      <p:ext uri="{BB962C8B-B14F-4D97-AF65-F5344CB8AC3E}">
        <p14:creationId xmlns:p14="http://schemas.microsoft.com/office/powerpoint/2010/main" val="1836907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038036628"/>
              </p:ext>
            </p:extLst>
          </p:nvPr>
        </p:nvGraphicFramePr>
        <p:xfrm>
          <a:off x="721217" y="719666"/>
          <a:ext cx="9438783" cy="5127342"/>
        </p:xfrm>
        <a:graphic>
          <a:graphicData uri="http://schemas.openxmlformats.org/drawingml/2006/table">
            <a:tbl>
              <a:tblPr firstRow="1" bandRow="1">
                <a:tableStyleId>{5C22544A-7EE6-4342-B048-85BDC9FD1C3A}</a:tableStyleId>
              </a:tblPr>
              <a:tblGrid>
                <a:gridCol w="9438783"/>
              </a:tblGrid>
              <a:tr h="5127342">
                <a:tc>
                  <a:txBody>
                    <a:bodyPr/>
                    <a:lstStyle/>
                    <a:p>
                      <a:pPr marL="0" indent="0">
                        <a:buFont typeface="Wingdings" panose="05000000000000000000" pitchFamily="2" charset="2"/>
                        <a:buNone/>
                      </a:pPr>
                      <a:r>
                        <a:rPr lang="es-AR" dirty="0" smtClean="0"/>
                        <a:t>              Las  fronteras se caracterizan por:</a:t>
                      </a:r>
                    </a:p>
                    <a:p>
                      <a:pPr marL="285750" indent="-285750">
                        <a:buFont typeface="Wingdings" panose="05000000000000000000" pitchFamily="2" charset="2"/>
                        <a:buChar char="v"/>
                      </a:pPr>
                      <a:endParaRPr lang="es-AR" dirty="0" smtClean="0"/>
                    </a:p>
                    <a:p>
                      <a:pPr marL="285750" indent="-285750">
                        <a:buFont typeface="Wingdings" panose="05000000000000000000" pitchFamily="2" charset="2"/>
                        <a:buChar char="v"/>
                      </a:pPr>
                      <a:r>
                        <a:rPr lang="es-AR" dirty="0" smtClean="0"/>
                        <a:t>La fuerte presencia policial o de las distintas fuerzas de seguridad que se encargan de velar por la seguridad de la Nación en cuestión, como consecuencia, que al tratarse de un lugar de tránsito de un país a otro, suelen ser los lugares a los cuales más afluencia de inmigración llega.</a:t>
                      </a:r>
                    </a:p>
                    <a:p>
                      <a:pPr marL="0" indent="0">
                        <a:buFont typeface="Wingdings" panose="05000000000000000000" pitchFamily="2" charset="2"/>
                        <a:buNone/>
                      </a:pPr>
                      <a:r>
                        <a:rPr lang="es-AR" dirty="0" smtClean="0"/>
                        <a:t>               </a:t>
                      </a:r>
                    </a:p>
                    <a:p>
                      <a:pPr marL="0" indent="0">
                        <a:buFont typeface="Wingdings" panose="05000000000000000000" pitchFamily="2" charset="2"/>
                        <a:buNone/>
                      </a:pPr>
                      <a:r>
                        <a:rPr lang="es-AR" dirty="0" smtClean="0"/>
                        <a:t>               Los tipos de fronteras </a:t>
                      </a:r>
                    </a:p>
                    <a:p>
                      <a:pPr marL="0" indent="0">
                        <a:buFont typeface="Wingdings" panose="05000000000000000000" pitchFamily="2" charset="2"/>
                        <a:buNone/>
                      </a:pPr>
                      <a:endParaRPr lang="es-AR" dirty="0" smtClean="0"/>
                    </a:p>
                    <a:p>
                      <a:pPr marL="0" indent="0">
                        <a:buFont typeface="Wingdings" panose="05000000000000000000" pitchFamily="2" charset="2"/>
                        <a:buNone/>
                      </a:pPr>
                      <a:r>
                        <a:rPr lang="es-AR" dirty="0" smtClean="0"/>
                        <a:t>    Podemos distinguir diferentes tipos de fronteras </a:t>
                      </a:r>
                    </a:p>
                    <a:p>
                      <a:pPr marL="285750" indent="-285750">
                        <a:buFont typeface="Wingdings" panose="05000000000000000000" pitchFamily="2" charset="2"/>
                        <a:buChar char="v"/>
                      </a:pPr>
                      <a:r>
                        <a:rPr lang="es-AR" dirty="0" smtClean="0"/>
                        <a:t> fronteras vivas o de contacto </a:t>
                      </a:r>
                    </a:p>
                    <a:p>
                      <a:pPr marL="285750" indent="-285750">
                        <a:buFont typeface="Wingdings" panose="05000000000000000000" pitchFamily="2" charset="2"/>
                        <a:buChar char="v"/>
                      </a:pPr>
                      <a:r>
                        <a:rPr lang="es-AR" dirty="0" smtClean="0"/>
                        <a:t> fronteras</a:t>
                      </a:r>
                      <a:r>
                        <a:rPr lang="es-AR" baseline="0" dirty="0" smtClean="0"/>
                        <a:t> permeables</a:t>
                      </a:r>
                      <a:endParaRPr lang="es-AR" dirty="0" smtClean="0"/>
                    </a:p>
                    <a:p>
                      <a:pPr marL="285750" indent="-285750">
                        <a:buFont typeface="Wingdings" panose="05000000000000000000" pitchFamily="2" charset="2"/>
                        <a:buChar char="v"/>
                      </a:pPr>
                      <a:r>
                        <a:rPr lang="es-AR" dirty="0" smtClean="0"/>
                        <a:t> fronteras de separación </a:t>
                      </a:r>
                    </a:p>
                    <a:p>
                      <a:pPr marL="0" indent="0">
                        <a:buFont typeface="Wingdings" panose="05000000000000000000" pitchFamily="2" charset="2"/>
                        <a:buNone/>
                      </a:pPr>
                      <a:endParaRPr lang="es-AR" dirty="0"/>
                    </a:p>
                  </a:txBody>
                  <a:tcPr/>
                </a:tc>
              </a:tr>
            </a:tbl>
          </a:graphicData>
        </a:graphic>
      </p:graphicFrame>
    </p:spTree>
    <p:extLst>
      <p:ext uri="{BB962C8B-B14F-4D97-AF65-F5344CB8AC3E}">
        <p14:creationId xmlns:p14="http://schemas.microsoft.com/office/powerpoint/2010/main" val="2749046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582079549"/>
              </p:ext>
            </p:extLst>
          </p:nvPr>
        </p:nvGraphicFramePr>
        <p:xfrm>
          <a:off x="1081825" y="719665"/>
          <a:ext cx="9078175" cy="5668256"/>
        </p:xfrm>
        <a:graphic>
          <a:graphicData uri="http://schemas.openxmlformats.org/drawingml/2006/table">
            <a:tbl>
              <a:tblPr firstRow="1" bandRow="1">
                <a:tableStyleId>{5C22544A-7EE6-4342-B048-85BDC9FD1C3A}</a:tableStyleId>
              </a:tblPr>
              <a:tblGrid>
                <a:gridCol w="9078175"/>
              </a:tblGrid>
              <a:tr h="5668256">
                <a:tc>
                  <a:txBody>
                    <a:bodyPr/>
                    <a:lstStyle/>
                    <a:p>
                      <a:r>
                        <a:rPr lang="es-AR" sz="3200" dirty="0" smtClean="0"/>
                        <a:t>A partir de los limites y las fronteras el continente americano presenta una</a:t>
                      </a:r>
                      <a:r>
                        <a:rPr lang="es-AR" sz="3200" baseline="0" dirty="0" smtClean="0"/>
                        <a:t> gran división política. Cabe destacar que para establecerse la división política que hoy conocemos debemos pensar que  son el resultado de largos procesos en los cuales se pueden identificar, enfrentamientos bélicos, tratados y acuerdos. </a:t>
                      </a:r>
                      <a:endParaRPr lang="es-AR" sz="3200" dirty="0"/>
                    </a:p>
                  </a:txBody>
                  <a:tcPr/>
                </a:tc>
              </a:tr>
            </a:tbl>
          </a:graphicData>
        </a:graphic>
      </p:graphicFrame>
    </p:spTree>
    <p:extLst>
      <p:ext uri="{BB962C8B-B14F-4D97-AF65-F5344CB8AC3E}">
        <p14:creationId xmlns:p14="http://schemas.microsoft.com/office/powerpoint/2010/main" val="399257025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TotalTime>
  <Words>212</Words>
  <Application>Microsoft Office PowerPoint</Application>
  <PresentationFormat>Panorámica</PresentationFormat>
  <Paragraphs>29</Paragraphs>
  <Slides>6</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6</vt:i4>
      </vt:variant>
    </vt:vector>
  </HeadingPairs>
  <TitlesOfParts>
    <vt:vector size="12" baseType="lpstr">
      <vt:lpstr>Algerian</vt:lpstr>
      <vt:lpstr>Arial</vt:lpstr>
      <vt:lpstr>Calibri</vt:lpstr>
      <vt:lpstr>Calibri Light</vt:lpstr>
      <vt:lpstr>Wingdings</vt:lpstr>
      <vt:lpstr>Tema de Office</vt:lpstr>
      <vt:lpstr>Los limites y las fronteras </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limites y las fronteras</dc:title>
  <dc:creator>usuario</dc:creator>
  <cp:lastModifiedBy>usuario</cp:lastModifiedBy>
  <cp:revision>7</cp:revision>
  <dcterms:created xsi:type="dcterms:W3CDTF">2020-04-11T06:06:42Z</dcterms:created>
  <dcterms:modified xsi:type="dcterms:W3CDTF">2020-04-11T08:00:51Z</dcterms:modified>
</cp:coreProperties>
</file>